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9356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Introdução ao GIT e GITHUB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2893219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 é um sistema de controle de versão distribuído, que permite rastrear as alterações feitas em arquivos ao longo do tempo. Ele é amplamente utilizado por desenvolvedores de software para gerenciar o código fonte de projetos. O GitHub, por outro lado, é uma plataforma de hospedagem de código, que utiliza o Git para controle de versão. Ela fornece um ambiente colaborativo para os desenvolvedores compartilharem e colaborarem em projetos de software.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554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Combinando as funcionalidades poderosas do Git com a plataforma amigável e social do GitHub, os desenvolvedores podem trabalhar de forma eficiente, compartilhar código, revisar e colaborar em projetos, além de rastrear e gerenciar alterações de forma organizada e transparente.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33199" y="69637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971348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9686" y="6947059"/>
            <a:ext cx="374451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Alexsander Holanda Barreto</a:t>
            </a:r>
            <a:endParaRPr lang="en-US" sz="2187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40963"/>
            <a:ext cx="73928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Conclusão e recursos adicionais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06859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conclusão de um projeto usando o GIT e o GITHUB é uma etapa crucial, onde é importante revisar e consolidar todas as contribuições feitas pela equipe. Além disso, é essencial ressaltar a importância de documentar adequadamente o processo de versionamento, aprimorando a colaboração e facilitando a compreensão do histórico do projeto.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09551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Também é interessante mencionar que o GIT e GITHUB oferecem uma variedade de recursos adicionais, como integração contínua, ferramentas de análise de código, gerenciamento de problemas (issues) e projetos, entre outros. Esses recursos podem otimizar o fluxo de trabalho e aprimorar a qualidade do desenvolvimento de software.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12243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Vale ressaltar que a adoção de boas práticas de versionamento, aliada ao uso eficiente do GIT e GITHUB, contribui significativamente para a eficácia e sucesso de um projeto de desenvolvimento de software.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7101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279934" y="513874"/>
            <a:ext cx="4672370" cy="5840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99"/>
              </a:lnSpc>
              <a:buNone/>
            </a:pPr>
            <a:r>
              <a:rPr lang="en-US" sz="367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que é o GIT?</a:t>
            </a:r>
            <a:endParaRPr lang="en-US" sz="3679" dirty="0"/>
          </a:p>
        </p:txBody>
      </p:sp>
      <p:sp>
        <p:nvSpPr>
          <p:cNvPr id="5" name="Shape 2"/>
          <p:cNvSpPr/>
          <p:nvPr/>
        </p:nvSpPr>
        <p:spPr>
          <a:xfrm>
            <a:off x="3279934" y="1471612"/>
            <a:ext cx="3941802" cy="3178373"/>
          </a:xfrm>
          <a:prstGeom prst="roundRect">
            <a:avLst>
              <a:gd name="adj" fmla="val 2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474363" y="1666042"/>
            <a:ext cx="3552944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99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Sistema de Controle de Versão Distribuído</a:t>
            </a:r>
            <a:endParaRPr lang="en-US" sz="1840" dirty="0"/>
          </a:p>
        </p:txBody>
      </p:sp>
      <p:sp>
        <p:nvSpPr>
          <p:cNvPr id="7" name="Text 4"/>
          <p:cNvSpPr/>
          <p:nvPr/>
        </p:nvSpPr>
        <p:spPr>
          <a:xfrm>
            <a:off x="3474363" y="2361962"/>
            <a:ext cx="3552944" cy="2093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5"/>
              </a:lnSpc>
              <a:buNone/>
            </a:pPr>
            <a:r>
              <a:rPr lang="en-US" sz="147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 é um sistema de controle de versão distribuído que permite rastrear as alterações feitas em arquivos ao longo do tempo. Ele facilita a colaboração entre desenvolvedores, permitindo que várias pessoas trabalhem em um mesmo projeto e façam alterações simultaneamente.</a:t>
            </a:r>
            <a:endParaRPr lang="en-US" sz="1472" dirty="0"/>
          </a:p>
        </p:txBody>
      </p:sp>
      <p:sp>
        <p:nvSpPr>
          <p:cNvPr id="8" name="Shape 5"/>
          <p:cNvSpPr/>
          <p:nvPr/>
        </p:nvSpPr>
        <p:spPr>
          <a:xfrm>
            <a:off x="7408545" y="1471612"/>
            <a:ext cx="3941802" cy="3178373"/>
          </a:xfrm>
          <a:prstGeom prst="roundRect">
            <a:avLst>
              <a:gd name="adj" fmla="val 2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02974" y="1666042"/>
            <a:ext cx="3552944" cy="583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99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Integridade e Rastreamento de Alterações</a:t>
            </a:r>
            <a:endParaRPr lang="en-US" sz="1840" dirty="0"/>
          </a:p>
        </p:txBody>
      </p:sp>
      <p:sp>
        <p:nvSpPr>
          <p:cNvPr id="10" name="Text 7"/>
          <p:cNvSpPr/>
          <p:nvPr/>
        </p:nvSpPr>
        <p:spPr>
          <a:xfrm>
            <a:off x="7602974" y="2361962"/>
            <a:ext cx="3552944" cy="2093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5"/>
              </a:lnSpc>
              <a:buNone/>
            </a:pPr>
            <a:r>
              <a:rPr lang="en-US" sz="147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 o GIT, é possível garantir a integridade dos arquivos, uma vez que ele mantém o histórico de todas as alterações feitas. Isso possibilita o rastreamento de quem fez cada alteração e quando ela foi feita, garantindo transparência e segurança no desenvolvimento de software.</a:t>
            </a:r>
            <a:endParaRPr lang="en-US" sz="1472" dirty="0"/>
          </a:p>
        </p:txBody>
      </p:sp>
      <p:sp>
        <p:nvSpPr>
          <p:cNvPr id="11" name="Shape 8"/>
          <p:cNvSpPr/>
          <p:nvPr/>
        </p:nvSpPr>
        <p:spPr>
          <a:xfrm>
            <a:off x="3279934" y="4836795"/>
            <a:ext cx="3941802" cy="2886432"/>
          </a:xfrm>
          <a:prstGeom prst="roundRect">
            <a:avLst>
              <a:gd name="adj" fmla="val 29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474363" y="5031224"/>
            <a:ext cx="2336125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9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Ramificação e Fusão</a:t>
            </a:r>
            <a:endParaRPr lang="en-US" sz="1840" dirty="0"/>
          </a:p>
        </p:txBody>
      </p:sp>
      <p:sp>
        <p:nvSpPr>
          <p:cNvPr id="13" name="Text 10"/>
          <p:cNvSpPr/>
          <p:nvPr/>
        </p:nvSpPr>
        <p:spPr>
          <a:xfrm>
            <a:off x="3474363" y="5435203"/>
            <a:ext cx="3552944" cy="2093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5"/>
              </a:lnSpc>
              <a:buNone/>
            </a:pPr>
            <a:r>
              <a:rPr lang="en-US" sz="147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Uma das funcionalidades mais poderosas do GIT é a capacidade de criar ramificações (branches) do projeto, permitindo que diferentes desenvolvedores trabalhem em diferentes funcionalidades de forma isolada. Posteriormente, é possível fundir (merge) essas ramificações no projeto principal.</a:t>
            </a:r>
            <a:endParaRPr lang="en-US" sz="1472" dirty="0"/>
          </a:p>
        </p:txBody>
      </p:sp>
      <p:sp>
        <p:nvSpPr>
          <p:cNvPr id="14" name="Shape 11"/>
          <p:cNvSpPr/>
          <p:nvPr/>
        </p:nvSpPr>
        <p:spPr>
          <a:xfrm>
            <a:off x="7408545" y="4836795"/>
            <a:ext cx="3941802" cy="2886432"/>
          </a:xfrm>
          <a:prstGeom prst="roundRect">
            <a:avLst>
              <a:gd name="adj" fmla="val 29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02974" y="5031224"/>
            <a:ext cx="248173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9"/>
              </a:lnSpc>
              <a:buNone/>
            </a:pPr>
            <a:r>
              <a:rPr lang="en-US" sz="184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Plataforma Independente</a:t>
            </a:r>
            <a:endParaRPr lang="en-US" sz="1840" dirty="0"/>
          </a:p>
        </p:txBody>
      </p:sp>
      <p:sp>
        <p:nvSpPr>
          <p:cNvPr id="16" name="Text 13"/>
          <p:cNvSpPr/>
          <p:nvPr/>
        </p:nvSpPr>
        <p:spPr>
          <a:xfrm>
            <a:off x="7602974" y="5435203"/>
            <a:ext cx="3552944" cy="2093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5"/>
              </a:lnSpc>
              <a:buNone/>
            </a:pPr>
            <a:r>
              <a:rPr lang="en-US" sz="147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 é uma ferramenta multiplataforma, ou seja, pode ser utilizada em sistemas operacionais como Windows, MacOS e Linux. Ele fornece uma camada de abstração que possibilita o gerenciamento eficiente de projetos independentemente do ambiente de desenvolvimento.</a:t>
            </a:r>
            <a:endParaRPr lang="en-US" sz="1472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128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Funcionalidades do GIT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188601" y="294048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 permite o versionamento de arquivos, o que significa que cada alteração feita em um projeto é registrada, tornando possível rastrear e reverter para versões anteriores conforme necessário.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095512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 o GIT, é possível criar branches para desenvolver novas funcionalidades ou corrigir bugs sem interferir no código principal, facilitando o trabalho em equipe e a colaboração em projetos complexos.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525053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Além disso, o GIT oferece ferramentas poderosas para mesclar alterações de diferentes branches, garantindo a integridade do código e a possibilidade de incorporar diversas contribuições de forma organizada.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2126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que é o GITHUB?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548890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GitHub é uma plataforma de hospedagem de código-fonte e facilita o versionamento e controle de alterações em projetos de software. Fundado em 2008, o GitHub é baseado no sistema de controle de versão distribuído Git, e oferece recursos para colaboração, gerenciamento de problemas e integração contínua. Ele permite que desenvolvedores e equipes trabalhem juntos de forma eficiente, registrando e revisando alterações com facilidade.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93121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Além disso, o GitHub oferece funcionalidades para o gerenciamento de projetos, wiki, rastreamento de problemas e outras ferramentas que potencializam o desenvolvimento de software. Sua utilização é amplamente difundida na comunidade de desenvolvimento, sendo uma peça fundamental no ciclo de vida de desenvolvimento de software moderno.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61749" y="605433"/>
            <a:ext cx="6624042" cy="687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7"/>
              </a:lnSpc>
              <a:buNone/>
            </a:pPr>
            <a:r>
              <a:rPr lang="en-US" sz="433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Vantagens de usar o GITHUB</a:t>
            </a:r>
            <a:endParaRPr lang="en-US" sz="4334" dirty="0"/>
          </a:p>
        </p:txBody>
      </p:sp>
      <p:sp>
        <p:nvSpPr>
          <p:cNvPr id="5" name="Shape 2"/>
          <p:cNvSpPr/>
          <p:nvPr/>
        </p:nvSpPr>
        <p:spPr>
          <a:xfrm>
            <a:off x="2561749" y="1960721"/>
            <a:ext cx="385167" cy="385167"/>
          </a:xfrm>
          <a:prstGeom prst="roundRect">
            <a:avLst>
              <a:gd name="adj" fmla="val 25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67063" y="1981319"/>
            <a:ext cx="2751892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Colaboração Eficiente</a:t>
            </a:r>
            <a:endParaRPr lang="en-US" sz="2167" dirty="0"/>
          </a:p>
        </p:txBody>
      </p:sp>
      <p:sp>
        <p:nvSpPr>
          <p:cNvPr id="7" name="Text 4"/>
          <p:cNvSpPr/>
          <p:nvPr/>
        </p:nvSpPr>
        <p:spPr>
          <a:xfrm>
            <a:off x="3167063" y="2457212"/>
            <a:ext cx="4038124" cy="2113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GitHub facilita a colaboração em projetos, permitindo que várias pessoas trabalhem no mesmo código de forma simultânea e organizada. Isso agiliza o processo de desenvolvimento e melhora a produtividade da equipe.</a:t>
            </a:r>
            <a:endParaRPr lang="en-US" sz="1734" dirty="0"/>
          </a:p>
        </p:txBody>
      </p:sp>
      <p:sp>
        <p:nvSpPr>
          <p:cNvPr id="8" name="Shape 5"/>
          <p:cNvSpPr/>
          <p:nvPr/>
        </p:nvSpPr>
        <p:spPr>
          <a:xfrm>
            <a:off x="7425333" y="1960721"/>
            <a:ext cx="385167" cy="385167"/>
          </a:xfrm>
          <a:prstGeom prst="roundRect">
            <a:avLst>
              <a:gd name="adj" fmla="val 25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0647" y="1981319"/>
            <a:ext cx="3248025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Rastreamento de Alterações</a:t>
            </a:r>
            <a:endParaRPr lang="en-US" sz="2167" dirty="0"/>
          </a:p>
        </p:txBody>
      </p:sp>
      <p:sp>
        <p:nvSpPr>
          <p:cNvPr id="10" name="Text 7"/>
          <p:cNvSpPr/>
          <p:nvPr/>
        </p:nvSpPr>
        <p:spPr>
          <a:xfrm>
            <a:off x="8030647" y="2457212"/>
            <a:ext cx="4038124" cy="2113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 o GitHub, é possível rastrear todas as alterações feitas em um projeto, incluindo quem fez as modificações, quando foram feitas e quais arquivos foram afetados. Isso oferece transparência e um histórico completo das edições.</a:t>
            </a:r>
            <a:endParaRPr lang="en-US" sz="1734" dirty="0"/>
          </a:p>
        </p:txBody>
      </p:sp>
      <p:sp>
        <p:nvSpPr>
          <p:cNvPr id="11" name="Shape 8"/>
          <p:cNvSpPr/>
          <p:nvPr/>
        </p:nvSpPr>
        <p:spPr>
          <a:xfrm>
            <a:off x="2561749" y="5017532"/>
            <a:ext cx="385167" cy="385167"/>
          </a:xfrm>
          <a:prstGeom prst="roundRect">
            <a:avLst>
              <a:gd name="adj" fmla="val 25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167063" y="5038130"/>
            <a:ext cx="3463171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Feedback e Revisão de Código</a:t>
            </a:r>
            <a:endParaRPr lang="en-US" sz="2167" dirty="0"/>
          </a:p>
        </p:txBody>
      </p:sp>
      <p:sp>
        <p:nvSpPr>
          <p:cNvPr id="13" name="Text 10"/>
          <p:cNvSpPr/>
          <p:nvPr/>
        </p:nvSpPr>
        <p:spPr>
          <a:xfrm>
            <a:off x="3167063" y="5514023"/>
            <a:ext cx="4038124" cy="2113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plataforma permite a revisão eficiente do código, facilitando o processo de feedback entre os membros da equipe. Com ferramentas específicas para revisão de código, erros podem ser identificados e corrigidos rapidamente.</a:t>
            </a:r>
            <a:endParaRPr lang="en-US" sz="1734" dirty="0"/>
          </a:p>
        </p:txBody>
      </p:sp>
      <p:sp>
        <p:nvSpPr>
          <p:cNvPr id="14" name="Shape 11"/>
          <p:cNvSpPr/>
          <p:nvPr/>
        </p:nvSpPr>
        <p:spPr>
          <a:xfrm>
            <a:off x="7425333" y="5017532"/>
            <a:ext cx="385167" cy="385167"/>
          </a:xfrm>
          <a:prstGeom prst="roundRect">
            <a:avLst>
              <a:gd name="adj" fmla="val 2572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0647" y="5038130"/>
            <a:ext cx="2751892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Integração Contínua</a:t>
            </a:r>
            <a:endParaRPr lang="en-US" sz="2167" dirty="0"/>
          </a:p>
        </p:txBody>
      </p:sp>
      <p:sp>
        <p:nvSpPr>
          <p:cNvPr id="16" name="Text 13"/>
          <p:cNvSpPr/>
          <p:nvPr/>
        </p:nvSpPr>
        <p:spPr>
          <a:xfrm>
            <a:off x="8030647" y="5514023"/>
            <a:ext cx="4038124" cy="1760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GitHub suporta a prática de integração contínua, permitindo a automação de testes e a integração de novas alterações de forma rápida e confiável. Isso contribui para a estabilidade e qualidade do código.</a:t>
            </a:r>
            <a:endParaRPr lang="en-US" sz="173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17696" y="1217057"/>
            <a:ext cx="60319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Comandos Básicos do GIT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96" y="2244685"/>
            <a:ext cx="3198257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39866" y="346662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init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739866" y="3947041"/>
            <a:ext cx="2753916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comando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init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é utilizado para iniciar um repositório git em um diretório existente. Ele cria um novo subdiretório oculto com arquivos do git que o seu sistema de controle de versão utilizará para rastrear alterações.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53" y="2244685"/>
            <a:ext cx="3198257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38123" y="3466624"/>
            <a:ext cx="27539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add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38123" y="3947041"/>
            <a:ext cx="27539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comando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add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é utilizado para adicionar alterações no diretório de trabalho ao índice. Ele prepara o conteúdo de maneira selecionada antes de confirmar as alterações.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209" y="2244685"/>
            <a:ext cx="3198376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36380" y="3466624"/>
            <a:ext cx="27540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commit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36380" y="3947041"/>
            <a:ext cx="275403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comando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git commit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é utilizado para gravar no repositório as mudanças que foram feitas no índice com um comentário associado. Ele cria um histórico das alterações no projeto.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50895" y="505301"/>
            <a:ext cx="5698212" cy="573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8"/>
              </a:lnSpc>
              <a:buNone/>
            </a:pPr>
            <a:r>
              <a:rPr lang="en-US" sz="361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Fluxo de Trabalho no GITHUB</a:t>
            </a:r>
            <a:endParaRPr lang="en-US" sz="3614" dirty="0"/>
          </a:p>
        </p:txBody>
      </p:sp>
      <p:sp>
        <p:nvSpPr>
          <p:cNvPr id="5" name="Text 2"/>
          <p:cNvSpPr/>
          <p:nvPr/>
        </p:nvSpPr>
        <p:spPr>
          <a:xfrm>
            <a:off x="3350895" y="1519476"/>
            <a:ext cx="3740229" cy="3818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fluxo de trabalho no GITHUB envolve diversas etapas e práticas que são fundamentais para a colaboração e o versionamento de código de maneira eficiente. Após realizar o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fork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de um repositório, o desenvolvedor realiza a clonagem do código para sua máquina local. Em seguida, são feitas modificações e melhorias no código, seguidas de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commits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para registrar as alterações realizadas. Posteriormente, por meio de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pull requests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, as contribuições são submetidas para revisão e incorporação ao projeto principal, garantindo um fluxo de trabalho colaborativo e organizado.</a:t>
            </a:r>
            <a:endParaRPr lang="en-US" sz="1446" dirty="0"/>
          </a:p>
        </p:txBody>
      </p:sp>
      <p:sp>
        <p:nvSpPr>
          <p:cNvPr id="6" name="Text 3"/>
          <p:cNvSpPr/>
          <p:nvPr/>
        </p:nvSpPr>
        <p:spPr>
          <a:xfrm>
            <a:off x="3350895" y="5503069"/>
            <a:ext cx="3740229" cy="205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Além disso, a utilização de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branching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permite que diferentes desenvolvedores trabalhem em paralelo em funcionalidades distintas, evitando conflitos e facilitando a integração de novas features ao projeto. Por fim, a realização de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merge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permite a junção de diferentes </a:t>
            </a:r>
            <a:pPr indent="0" marL="0">
              <a:lnSpc>
                <a:spcPts val="2313"/>
              </a:lnSpc>
              <a:buNone/>
            </a:pPr>
            <a:r>
              <a:rPr lang="en-US" sz="1446" i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branches</a:t>
            </a:r>
            <a:pPr indent="0" marL="0">
              <a:lnSpc>
                <a:spcPts val="2313"/>
              </a:lnSpc>
              <a:buNone/>
            </a:pPr>
            <a:r>
              <a:rPr lang="en-US" sz="14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, mantendo o código-fonte atualizado e funcional.</a:t>
            </a:r>
            <a:endParaRPr lang="en-US" sz="14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58" y="1560790"/>
            <a:ext cx="3740229" cy="129028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96985" y="486251"/>
            <a:ext cx="4509373" cy="552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51"/>
              </a:lnSpc>
              <a:buNone/>
            </a:pPr>
            <a:r>
              <a:rPr lang="en-US" sz="348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Colaboração no GITHUB</a:t>
            </a:r>
            <a:endParaRPr lang="en-US" sz="3481" dirty="0"/>
          </a:p>
        </p:txBody>
      </p:sp>
      <p:sp>
        <p:nvSpPr>
          <p:cNvPr id="5" name="Text 2"/>
          <p:cNvSpPr/>
          <p:nvPr/>
        </p:nvSpPr>
        <p:spPr>
          <a:xfrm>
            <a:off x="3496985" y="1480780"/>
            <a:ext cx="1585436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Branches e Merge Requests</a:t>
            </a:r>
            <a:endParaRPr lang="en-US" sz="1741" dirty="0"/>
          </a:p>
        </p:txBody>
      </p:sp>
      <p:sp>
        <p:nvSpPr>
          <p:cNvPr id="6" name="Text 3"/>
          <p:cNvSpPr/>
          <p:nvPr/>
        </p:nvSpPr>
        <p:spPr>
          <a:xfrm>
            <a:off x="3496985" y="2210276"/>
            <a:ext cx="1585436" cy="4809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8"/>
              </a:lnSpc>
              <a:buNone/>
            </a:pPr>
            <a:r>
              <a:rPr lang="en-US" sz="139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colaboração no GitHub envolve o uso eficiente de branches e merge requests. As branches permitem que diferentes partes de um projeto sejam trabalhadas independentemente, enquanto os merge requests permitem que as contribuições sejam revisadas e integradas ao projeto principal de forma controlada e organizada.</a:t>
            </a:r>
            <a:endParaRPr lang="en-US" sz="1392" dirty="0"/>
          </a:p>
        </p:txBody>
      </p:sp>
      <p:sp>
        <p:nvSpPr>
          <p:cNvPr id="7" name="Text 4"/>
          <p:cNvSpPr/>
          <p:nvPr/>
        </p:nvSpPr>
        <p:spPr>
          <a:xfrm>
            <a:off x="5521523" y="1480780"/>
            <a:ext cx="1585436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Código Aberto e Forks</a:t>
            </a:r>
            <a:endParaRPr lang="en-US" sz="1741" dirty="0"/>
          </a:p>
        </p:txBody>
      </p:sp>
      <p:sp>
        <p:nvSpPr>
          <p:cNvPr id="8" name="Text 5"/>
          <p:cNvSpPr/>
          <p:nvPr/>
        </p:nvSpPr>
        <p:spPr>
          <a:xfrm>
            <a:off x="5521523" y="2210276"/>
            <a:ext cx="1585436" cy="5374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8"/>
              </a:lnSpc>
              <a:buNone/>
            </a:pPr>
            <a:r>
              <a:rPr lang="en-US" sz="139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GitHub promove a colaboração em projetos de código aberto, permitindo que os desenvolvedores criem forks (cópias) de projetos existentes para contribuir com melhorias e correções. Esse modelo de colaboração e compartilhamento de código é essencial para a comunidade de desenvolvimento de software.</a:t>
            </a:r>
            <a:endParaRPr lang="en-US" sz="1392" dirty="0"/>
          </a:p>
        </p:txBody>
      </p:sp>
      <p:sp>
        <p:nvSpPr>
          <p:cNvPr id="9" name="Text 6"/>
          <p:cNvSpPr/>
          <p:nvPr/>
        </p:nvSpPr>
        <p:spPr>
          <a:xfrm>
            <a:off x="7546062" y="1480780"/>
            <a:ext cx="1585436" cy="552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Issues e Pull Requests</a:t>
            </a:r>
            <a:endParaRPr lang="en-US" sz="1741" dirty="0"/>
          </a:p>
        </p:txBody>
      </p:sp>
      <p:sp>
        <p:nvSpPr>
          <p:cNvPr id="10" name="Text 7"/>
          <p:cNvSpPr/>
          <p:nvPr/>
        </p:nvSpPr>
        <p:spPr>
          <a:xfrm>
            <a:off x="7546062" y="2210276"/>
            <a:ext cx="1585436" cy="42433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8"/>
              </a:lnSpc>
              <a:buNone/>
            </a:pPr>
            <a:r>
              <a:rPr lang="en-US" sz="139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Os issues são utilizados para rastrear bugs, solicitar novas funcionalidades e discutir ideias. Os pull requests permitem que os desenvolvedores solicitem a inclusão de suas alterações no projeto principal, facilitando a revisão e a colaboração entre pares.</a:t>
            </a:r>
            <a:endParaRPr lang="en-US" sz="1392" dirty="0"/>
          </a:p>
        </p:txBody>
      </p:sp>
      <p:sp>
        <p:nvSpPr>
          <p:cNvPr id="11" name="Text 8"/>
          <p:cNvSpPr/>
          <p:nvPr/>
        </p:nvSpPr>
        <p:spPr>
          <a:xfrm>
            <a:off x="9570601" y="1480780"/>
            <a:ext cx="1585436" cy="829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6"/>
              </a:lnSpc>
              <a:buNone/>
            </a:pPr>
            <a:r>
              <a:rPr lang="en-US" sz="1741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Integração Contínua e Automatização</a:t>
            </a:r>
            <a:endParaRPr lang="en-US" sz="1741" dirty="0"/>
          </a:p>
        </p:txBody>
      </p:sp>
      <p:sp>
        <p:nvSpPr>
          <p:cNvPr id="12" name="Text 9"/>
          <p:cNvSpPr/>
          <p:nvPr/>
        </p:nvSpPr>
        <p:spPr>
          <a:xfrm>
            <a:off x="9570601" y="2486620"/>
            <a:ext cx="1585436" cy="3960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8"/>
              </a:lnSpc>
              <a:buNone/>
            </a:pPr>
            <a:r>
              <a:rPr lang="en-US" sz="139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 GitHub oferece integração contínua e ferramentas de automatização, como o GitHub Actions, que permitem aos desenvolvedores automatizar testes, compilações e implantações, resultando em um fluxo de trabalho colaborativo e eficiente.</a:t>
            </a:r>
            <a:endParaRPr lang="en-US" sz="1392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23221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56923" y="427673"/>
            <a:ext cx="5178504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Boas práticas de versionamento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3956923" y="1224677"/>
            <a:ext cx="839510" cy="1144667"/>
          </a:xfrm>
          <a:prstGeom prst="roundRect">
            <a:avLst>
              <a:gd name="adj" fmla="val 83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120039" y="1641515"/>
            <a:ext cx="10620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4951928" y="1380173"/>
            <a:ext cx="439304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Mantenha mensagens de commit claras e consistentes</a:t>
            </a:r>
            <a:endParaRPr lang="en-US" sz="1531" dirty="0"/>
          </a:p>
        </p:txBody>
      </p:sp>
      <p:sp>
        <p:nvSpPr>
          <p:cNvPr id="8" name="Text 5"/>
          <p:cNvSpPr/>
          <p:nvPr/>
        </p:nvSpPr>
        <p:spPr>
          <a:xfrm>
            <a:off x="4951928" y="1716405"/>
            <a:ext cx="556593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Utilize um padrão para as mensagens de commit, incluindo uma breve descrição do que foi alterado e por quê.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4874181" y="2353657"/>
            <a:ext cx="5721429" cy="15538"/>
          </a:xfrm>
          <a:prstGeom prst="roundRect">
            <a:avLst>
              <a:gd name="adj" fmla="val 450462"/>
            </a:avLst>
          </a:prstGeom>
          <a:solidFill>
            <a:srgbClr val="194A99"/>
          </a:solidFill>
          <a:ln/>
        </p:spPr>
      </p:sp>
      <p:sp>
        <p:nvSpPr>
          <p:cNvPr id="10" name="Shape 7"/>
          <p:cNvSpPr/>
          <p:nvPr/>
        </p:nvSpPr>
        <p:spPr>
          <a:xfrm>
            <a:off x="3956923" y="2447092"/>
            <a:ext cx="1679019" cy="1144667"/>
          </a:xfrm>
          <a:prstGeom prst="roundRect">
            <a:avLst>
              <a:gd name="adj" fmla="val 611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120039" y="2863929"/>
            <a:ext cx="10620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9"/>
          <p:cNvSpPr/>
          <p:nvPr/>
        </p:nvSpPr>
        <p:spPr>
          <a:xfrm>
            <a:off x="5791438" y="2602587"/>
            <a:ext cx="30099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Utilize branches de forma estratégica</a:t>
            </a:r>
            <a:endParaRPr lang="en-US" sz="1531" dirty="0"/>
          </a:p>
        </p:txBody>
      </p:sp>
      <p:sp>
        <p:nvSpPr>
          <p:cNvPr id="13" name="Text 10"/>
          <p:cNvSpPr/>
          <p:nvPr/>
        </p:nvSpPr>
        <p:spPr>
          <a:xfrm>
            <a:off x="5791438" y="2938820"/>
            <a:ext cx="472642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Crie branches para desenvolver novas funcionalidades ou corrigir bugs, mantendo o branch principal sempre limpo e estável.</a:t>
            </a:r>
            <a:endParaRPr lang="en-US" sz="1225" dirty="0"/>
          </a:p>
        </p:txBody>
      </p:sp>
      <p:sp>
        <p:nvSpPr>
          <p:cNvPr id="14" name="Shape 11"/>
          <p:cNvSpPr/>
          <p:nvPr/>
        </p:nvSpPr>
        <p:spPr>
          <a:xfrm>
            <a:off x="5713690" y="3576072"/>
            <a:ext cx="4881920" cy="15538"/>
          </a:xfrm>
          <a:prstGeom prst="roundRect">
            <a:avLst>
              <a:gd name="adj" fmla="val 450462"/>
            </a:avLst>
          </a:prstGeom>
          <a:solidFill>
            <a:srgbClr val="194A99"/>
          </a:solidFill>
          <a:ln/>
        </p:spPr>
      </p:sp>
      <p:sp>
        <p:nvSpPr>
          <p:cNvPr id="15" name="Shape 12"/>
          <p:cNvSpPr/>
          <p:nvPr/>
        </p:nvSpPr>
        <p:spPr>
          <a:xfrm>
            <a:off x="3956923" y="3669506"/>
            <a:ext cx="2518648" cy="1393388"/>
          </a:xfrm>
          <a:prstGeom prst="roundRect">
            <a:avLst>
              <a:gd name="adj" fmla="val 502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120039" y="4210645"/>
            <a:ext cx="10620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531" dirty="0"/>
          </a:p>
        </p:txBody>
      </p:sp>
      <p:sp>
        <p:nvSpPr>
          <p:cNvPr id="17" name="Text 14"/>
          <p:cNvSpPr/>
          <p:nvPr/>
        </p:nvSpPr>
        <p:spPr>
          <a:xfrm>
            <a:off x="6631067" y="3825002"/>
            <a:ext cx="281309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Realize code reviews regularmente</a:t>
            </a:r>
            <a:endParaRPr lang="en-US" sz="1531" dirty="0"/>
          </a:p>
        </p:txBody>
      </p:sp>
      <p:sp>
        <p:nvSpPr>
          <p:cNvPr id="18" name="Text 15"/>
          <p:cNvSpPr/>
          <p:nvPr/>
        </p:nvSpPr>
        <p:spPr>
          <a:xfrm>
            <a:off x="6631067" y="4161234"/>
            <a:ext cx="388679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Envolver outros membros da equipe para revisar e validar o código, garantindo a qualidade e consistência do versionamento.</a:t>
            </a:r>
            <a:endParaRPr lang="en-US" sz="1225" dirty="0"/>
          </a:p>
        </p:txBody>
      </p:sp>
      <p:sp>
        <p:nvSpPr>
          <p:cNvPr id="19" name="Shape 16"/>
          <p:cNvSpPr/>
          <p:nvPr/>
        </p:nvSpPr>
        <p:spPr>
          <a:xfrm>
            <a:off x="6553319" y="5047208"/>
            <a:ext cx="4042291" cy="15538"/>
          </a:xfrm>
          <a:prstGeom prst="roundRect">
            <a:avLst>
              <a:gd name="adj" fmla="val 450462"/>
            </a:avLst>
          </a:prstGeom>
          <a:solidFill>
            <a:srgbClr val="194A99"/>
          </a:solidFill>
          <a:ln/>
        </p:spPr>
      </p:sp>
      <p:sp>
        <p:nvSpPr>
          <p:cNvPr id="20" name="Shape 17"/>
          <p:cNvSpPr/>
          <p:nvPr/>
        </p:nvSpPr>
        <p:spPr>
          <a:xfrm>
            <a:off x="3956923" y="5140643"/>
            <a:ext cx="3358158" cy="1387673"/>
          </a:xfrm>
          <a:prstGeom prst="roundRect">
            <a:avLst>
              <a:gd name="adj" fmla="val 50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20039" y="5678924"/>
            <a:ext cx="10620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531" dirty="0"/>
          </a:p>
        </p:txBody>
      </p:sp>
      <p:sp>
        <p:nvSpPr>
          <p:cNvPr id="22" name="Text 19"/>
          <p:cNvSpPr/>
          <p:nvPr/>
        </p:nvSpPr>
        <p:spPr>
          <a:xfrm>
            <a:off x="7470577" y="5296138"/>
            <a:ext cx="3047286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Automatize processos de teste e deploy</a:t>
            </a:r>
            <a:endParaRPr lang="en-US" sz="1531" dirty="0"/>
          </a:p>
        </p:txBody>
      </p:sp>
      <p:sp>
        <p:nvSpPr>
          <p:cNvPr id="23" name="Text 20"/>
          <p:cNvSpPr/>
          <p:nvPr/>
        </p:nvSpPr>
        <p:spPr>
          <a:xfrm>
            <a:off x="7470577" y="5875377"/>
            <a:ext cx="304728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Integre ferramentas de automação para testar e implantar alterações de forma ágil e segura.</a:t>
            </a:r>
            <a:endParaRPr lang="en-US" sz="1225" dirty="0"/>
          </a:p>
        </p:txBody>
      </p:sp>
      <p:sp>
        <p:nvSpPr>
          <p:cNvPr id="24" name="Text 21"/>
          <p:cNvSpPr/>
          <p:nvPr/>
        </p:nvSpPr>
        <p:spPr>
          <a:xfrm>
            <a:off x="3956923" y="6703219"/>
            <a:ext cx="6716435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Implementar boas práticas de versionamento é fundamental para garantir a organização, colaboração e eficiência no desenvolvimento de software. Mensagens de commit claras, uso estratégico de branches, code reviews e automação de processos são elementos essenciais para manter a integridade do código-fonte, acelerar o ciclo de desenvolvimento e minimizar possíveis erros. Ao adotar tais práticas, as equipes de desenvolvimento conseguem trabalhar de forma mais harmoniosa, evitando retrabalhos e mantendo um histórico transparente das alterações realizadas.</a:t>
            </a:r>
            <a:endParaRPr lang="en-US" sz="1225" dirty="0"/>
          </a:p>
        </p:txBody>
      </p:sp>
      <p:pic>
        <p:nvPicPr>
          <p:cNvPr id="2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2024-04-02T13:30:17Z</dcterms:created>
  <dcterms:modified xsi:type="dcterms:W3CDTF">2024-04-02T13:30:17Z</dcterms:modified>
</cp:coreProperties>
</file>